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25198"/>
    <a:srgbClr val="000099"/>
    <a:srgbClr val="1C1C1C"/>
    <a:srgbClr val="660066"/>
    <a:srgbClr val="000058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5" autoAdjust="0"/>
    <p:restoredTop sz="64927" autoAdjust="0"/>
  </p:normalViewPr>
  <p:slideViewPr>
    <p:cSldViewPr>
      <p:cViewPr varScale="1">
        <p:scale>
          <a:sx n="55" d="100"/>
          <a:sy n="55" d="100"/>
        </p:scale>
        <p:origin x="1807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51542-8184-403A-9107-8069CAC2A911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683E1-9011-4FF1-91A9-45C42F85D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89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</a:t>
            </a:r>
            <a:r>
              <a:rPr lang="en-US" altLang="zh-CN" baseline="0" dirty="0" smtClean="0"/>
              <a:t> are many researches done in RNA-</a:t>
            </a:r>
            <a:r>
              <a:rPr lang="en-US" altLang="zh-CN" baseline="0" dirty="0" err="1" smtClean="0"/>
              <a:t>Seq</a:t>
            </a:r>
            <a:r>
              <a:rPr lang="en-US" altLang="zh-CN" baseline="0" dirty="0" smtClean="0"/>
              <a:t>, an experiment for which there has been extensive methods development that we hypothesized could be adapted and applied to metagenomics.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2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idea of translating RNA-</a:t>
            </a:r>
            <a:r>
              <a:rPr lang="en-US" altLang="zh-CN" dirty="0" err="1" smtClean="0"/>
              <a:t>Seq</a:t>
            </a:r>
            <a:r>
              <a:rPr lang="en-US" altLang="zh-CN" baseline="0" dirty="0" smtClean="0"/>
              <a:t> methodology to and from metagenomics was, to our knowledge, first proposed in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18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5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02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2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933855-0A44-4CB7-95D9-7C3567828D57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FE3B4-9808-4863-A3A2-C7D461D5578F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21132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E4722-A7FB-4B7C-8374-EBE77C2CCB4A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41D88-3BF6-47AD-9B7C-84C4BB864810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0175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E16546-0309-41DD-AB27-7FC882A6093E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DFB4A9-4E39-4FF4-BFD0-46855CA136D1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40350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DC9CF-3A55-4D98-B714-994E449B19B2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0D404-C6A6-414D-AF9A-1E460CDE8A09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61873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97E627-1234-42B4-BBA1-ABB39228407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E8255E-2DBA-4DCF-8993-C70FD7A518A8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03120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A309F4-6177-4957-9076-FFB6544979C2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F588D-FCEE-4ABA-8ECC-F3C4EAD81F4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2003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3E70B-B38A-4956-A2E2-F0BE624E704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C029D-0F95-4306-AEE9-7F5350DEAE26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7442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C36E2B-EE36-4A4E-84D3-22B3B7B8F9A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2CD294-D073-400D-BF6B-16E0D948571D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7363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A13935-DB36-4896-A855-9D4AFBA298E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1511D8-97BD-4F0E-B15D-BCF1694F5392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46793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689B46-076A-4FB0-8011-7BD12BD28DE0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AD9B4-CC78-472C-B7C0-57F87E43568F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96290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150BEC-1765-4C55-B6FB-2A8F55DAF296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90E771-73A6-4321-8698-F3944E6FA35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19852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 smtClean="0"/>
              <a:t>Haga clic para modificar el estilo de texto del patrón</a:t>
            </a:r>
          </a:p>
          <a:p>
            <a:pPr lvl="1"/>
            <a:r>
              <a:rPr lang="es-ES" altLang="zh-CN" smtClean="0"/>
              <a:t>Segundo nivel</a:t>
            </a:r>
          </a:p>
          <a:p>
            <a:pPr lvl="2"/>
            <a:r>
              <a:rPr lang="es-ES" altLang="zh-CN" smtClean="0"/>
              <a:t>Tercer nivel</a:t>
            </a:r>
          </a:p>
          <a:p>
            <a:pPr lvl="3"/>
            <a:r>
              <a:rPr lang="es-ES" altLang="zh-CN" smtClean="0"/>
              <a:t>Cuarto nivel</a:t>
            </a:r>
          </a:p>
          <a:p>
            <a:pPr lvl="4"/>
            <a:r>
              <a:rPr lang="es-ES" altLang="zh-CN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fld id="{104DD628-1B1E-4CA2-8998-6EC5AB640F75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endParaRPr lang="es-E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fld id="{57ADDD3E-A256-4F75-9606-AA6AB5563C5F}" type="slidenum">
              <a:rPr lang="es-ES" altLang="zh-CN"/>
              <a:pPr/>
              <a:t>‹#›</a:t>
            </a:fld>
            <a:endParaRPr lang="es-E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1258367" y="4221088"/>
            <a:ext cx="7885633" cy="904950"/>
          </a:xfrm>
          <a:noFill/>
          <a:ln/>
        </p:spPr>
        <p:txBody>
          <a:bodyPr anchor="ctr"/>
          <a:lstStyle/>
          <a:p>
            <a:pPr algn="r"/>
            <a:r>
              <a:rPr lang="en-US" altLang="zh-CN" sz="2800" dirty="0" err="1" smtClean="0"/>
              <a:t>Pseudoalignment</a:t>
            </a: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/>
              <a:t>for </a:t>
            </a:r>
            <a:r>
              <a:rPr lang="en-US" altLang="zh-CN" sz="2800" dirty="0" err="1" smtClean="0"/>
              <a:t>Matagenomic</a:t>
            </a:r>
            <a:r>
              <a:rPr lang="en-US" altLang="zh-CN" sz="2800" dirty="0" smtClean="0"/>
              <a:t> Read Assignment</a:t>
            </a:r>
            <a:endParaRPr lang="es-ES" altLang="zh-CN" sz="28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2274424" y="5301208"/>
            <a:ext cx="6858000" cy="1241822"/>
          </a:xfrm>
        </p:spPr>
        <p:txBody>
          <a:bodyPr/>
          <a:lstStyle/>
          <a:p>
            <a:pPr algn="r"/>
            <a:r>
              <a:rPr lang="en-US" altLang="zh-CN" sz="1800" dirty="0" err="1"/>
              <a:t>Xiyuan</a:t>
            </a:r>
            <a:r>
              <a:rPr lang="en-US" altLang="zh-CN" sz="1800" dirty="0"/>
              <a:t> Jiang</a:t>
            </a:r>
          </a:p>
          <a:p>
            <a:pPr algn="r"/>
            <a:r>
              <a:rPr lang="en-US" altLang="zh-CN" sz="1800" dirty="0"/>
              <a:t>Cong Peng</a:t>
            </a:r>
            <a:endParaRPr lang="zh-CN" altLang="en-US" sz="18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9F73-B101-4674-BE65-E02835C5057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FE3B4-9808-4863-A3A2-C7D461D5578F}" type="slidenum">
              <a:rPr lang="es-ES" altLang="zh-CN" smtClean="0"/>
              <a:pPr/>
              <a:t>1</a:t>
            </a:fld>
            <a:endParaRPr lang="es-E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515350" cy="4351338"/>
          </a:xfrm>
        </p:spPr>
        <p:txBody>
          <a:bodyPr>
            <a:normAutofit fontScale="92500"/>
          </a:bodyPr>
          <a:lstStyle/>
          <a:p>
            <a:r>
              <a:rPr lang="en-US" altLang="zh-CN" sz="3200" dirty="0"/>
              <a:t>Hypothesis:</a:t>
            </a:r>
            <a:r>
              <a:rPr lang="zh-CN" altLang="en-US" sz="3200" dirty="0"/>
              <a:t> </a:t>
            </a:r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quanti</a:t>
            </a:r>
            <a:r>
              <a:rPr lang="en-US" altLang="zh-CN" sz="3200" dirty="0"/>
              <a:t>fi</a:t>
            </a:r>
            <a:r>
              <a:rPr lang="en-US" sz="3200" dirty="0"/>
              <a:t>cation methods can be applied in the</a:t>
            </a:r>
            <a:r>
              <a:rPr lang="zh-CN" altLang="en-US" sz="3200" dirty="0"/>
              <a:t> </a:t>
            </a:r>
            <a:r>
              <a:rPr lang="en-US" sz="3200" dirty="0"/>
              <a:t>metagenomics setting</a:t>
            </a:r>
            <a:endParaRPr lang="en-US" altLang="zh-CN" sz="3200" dirty="0"/>
          </a:p>
          <a:p>
            <a:r>
              <a:rPr lang="en-US" altLang="zh-CN" sz="3200" dirty="0"/>
              <a:t>Validation:</a:t>
            </a:r>
            <a:r>
              <a:rPr lang="zh-CN" altLang="en-US" sz="3200" dirty="0"/>
              <a:t> </a:t>
            </a:r>
            <a:r>
              <a:rPr lang="en-US" altLang="zh-CN" sz="3200" dirty="0"/>
              <a:t>Exam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 err="1"/>
              <a:t>eXpress</a:t>
            </a:r>
            <a:r>
              <a:rPr lang="en-US" altLang="zh-CN" sz="3200" baseline="30000" dirty="0"/>
              <a:t>[1]</a:t>
            </a:r>
            <a:r>
              <a:rPr lang="en-US" altLang="zh-CN" sz="3200" dirty="0"/>
              <a:t>.</a:t>
            </a:r>
          </a:p>
          <a:p>
            <a:r>
              <a:rPr lang="en-US" altLang="zh-CN" sz="3200" dirty="0"/>
              <a:t>Reasons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choose: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lvl="1"/>
            <a:r>
              <a:rPr lang="en-US" altLang="zh-CN" sz="2800" dirty="0"/>
              <a:t>a)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r>
              <a:rPr lang="zh-CN" altLang="en-US" sz="2800" dirty="0"/>
              <a:t> </a:t>
            </a:r>
            <a:r>
              <a:rPr lang="en-US" sz="2800" dirty="0"/>
              <a:t>utilizes traditional read alignments directly to a transcriptome</a:t>
            </a:r>
            <a:r>
              <a:rPr lang="en-US" altLang="zh-CN" sz="2800" dirty="0"/>
              <a:t>.</a:t>
            </a:r>
          </a:p>
          <a:p>
            <a:pPr lvl="1"/>
            <a:r>
              <a:rPr lang="en-US" altLang="zh-CN" sz="2800" dirty="0"/>
              <a:t>b)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efficient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approaches.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848" y="69269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/>
              <a:t>1.</a:t>
            </a:r>
            <a:r>
              <a:rPr lang="zh-CN" altLang="en-US" sz="3300" dirty="0"/>
              <a:t> </a:t>
            </a:r>
            <a:r>
              <a:rPr lang="en-US" altLang="zh-CN" sz="3300" dirty="0"/>
              <a:t>Hypothesis</a:t>
            </a:r>
            <a:r>
              <a:rPr lang="zh-CN" altLang="en-US" sz="3300" dirty="0"/>
              <a:t> </a:t>
            </a:r>
            <a:r>
              <a:rPr lang="en-US" altLang="zh-CN" sz="3300" dirty="0"/>
              <a:t>test:</a:t>
            </a:r>
            <a:endParaRPr lang="zh-CN" altLang="en-US" sz="3300" dirty="0"/>
          </a:p>
        </p:txBody>
      </p:sp>
      <p:sp>
        <p:nvSpPr>
          <p:cNvPr id="6" name="TextBox 4"/>
          <p:cNvSpPr txBox="1"/>
          <p:nvPr/>
        </p:nvSpPr>
        <p:spPr>
          <a:xfrm>
            <a:off x="827584" y="6033270"/>
            <a:ext cx="78867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[1]</a:t>
            </a:r>
            <a:r>
              <a:rPr lang="en-US" sz="1350" dirty="0"/>
              <a:t> Roberts, Adam, and </a:t>
            </a:r>
            <a:r>
              <a:rPr lang="en-US" sz="1350" dirty="0" err="1"/>
              <a:t>Lior</a:t>
            </a:r>
            <a:r>
              <a:rPr lang="en-US" sz="1350" dirty="0"/>
              <a:t> </a:t>
            </a:r>
            <a:r>
              <a:rPr lang="en-US" sz="1350" dirty="0" err="1"/>
              <a:t>Pachter</a:t>
            </a:r>
            <a:r>
              <a:rPr lang="en-US" sz="1350" dirty="0"/>
              <a:t>. "Streaming fragment assignment for real-time analysis of sequencing experiments." </a:t>
            </a:r>
            <a:r>
              <a:rPr lang="en-US" sz="1350" i="1" dirty="0"/>
              <a:t>Nature methods</a:t>
            </a:r>
            <a:r>
              <a:rPr lang="en-US" sz="1350" dirty="0"/>
              <a:t> 10.1 (2013): 71-73.</a:t>
            </a: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39148" y="7174074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5F-5F0F-4FF6-B76A-1BDE70082100}" type="datetime1">
              <a:rPr lang="zh-CN" altLang="en-US" smtClean="0"/>
              <a:t>2017/5/15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59395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14826"/>
            <a:ext cx="7655768" cy="3886208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5" name="TextBox 4"/>
          <p:cNvSpPr txBox="1"/>
          <p:nvPr/>
        </p:nvSpPr>
        <p:spPr>
          <a:xfrm>
            <a:off x="2872978" y="1840217"/>
            <a:ext cx="4747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Overview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endParaRPr lang="en-US" sz="28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71600" y="89743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/>
              <a:t>1.</a:t>
            </a:r>
            <a:r>
              <a:rPr lang="zh-CN" altLang="en-US" sz="3300" dirty="0"/>
              <a:t> </a:t>
            </a:r>
            <a:r>
              <a:rPr lang="en-US" altLang="zh-CN" sz="3300" dirty="0"/>
              <a:t>Hypothesis</a:t>
            </a:r>
            <a:r>
              <a:rPr lang="zh-CN" altLang="en-US" sz="3300" dirty="0"/>
              <a:t> </a:t>
            </a:r>
            <a:r>
              <a:rPr lang="en-US" altLang="zh-CN" sz="3300" dirty="0"/>
              <a:t>test:</a:t>
            </a:r>
            <a:endParaRPr lang="zh-CN" altLang="en-US" sz="330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3E2F7-2886-45B5-819D-40537BCF0B6F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11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1167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69708" y="71189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1.</a:t>
            </a:r>
            <a:r>
              <a:rPr lang="zh-CN" altLang="en-US" sz="2800" dirty="0"/>
              <a:t> </a:t>
            </a:r>
            <a:r>
              <a:rPr lang="en-US" altLang="zh-CN" sz="2800" dirty="0"/>
              <a:t>Hypothesis</a:t>
            </a:r>
            <a:r>
              <a:rPr lang="zh-CN" altLang="en-US" sz="2800" dirty="0"/>
              <a:t> </a:t>
            </a:r>
            <a:r>
              <a:rPr lang="en-US" altLang="zh-CN" sz="2800" dirty="0"/>
              <a:t>test: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94306" y="1412716"/>
            <a:ext cx="79592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dirty="0"/>
              <a:t>Illumina-like reads from 100 microbial genomes to a reference database</a:t>
            </a:r>
            <a:r>
              <a:rPr lang="en-US" baseline="30000" dirty="0"/>
              <a:t>[2]</a:t>
            </a:r>
            <a:r>
              <a:rPr lang="en-US" dirty="0"/>
              <a:t> containing only those genomes</a:t>
            </a:r>
            <a:r>
              <a:rPr lang="en-US" altLang="zh-CN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zh-CN" dirty="0"/>
              <a:t>Benchmark:</a:t>
            </a:r>
            <a:r>
              <a:rPr lang="zh-CN" altLang="en-US" dirty="0"/>
              <a:t> </a:t>
            </a:r>
            <a:r>
              <a:rPr lang="en-US" dirty="0" err="1"/>
              <a:t>GASiC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utiliz</a:t>
            </a:r>
            <a:r>
              <a:rPr lang="en-US" altLang="zh-CN" dirty="0"/>
              <a:t>ing</a:t>
            </a:r>
            <a:r>
              <a:rPr lang="en-US" dirty="0"/>
              <a:t> read alignments for read</a:t>
            </a:r>
            <a:r>
              <a:rPr lang="zh-CN" altLang="en-US" dirty="0"/>
              <a:t> </a:t>
            </a:r>
            <a:r>
              <a:rPr lang="en-US" dirty="0"/>
              <a:t>assignment</a:t>
            </a:r>
            <a:r>
              <a:rPr lang="en-US" altLang="zh-CN" dirty="0"/>
              <a:t>.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4" y="3143705"/>
            <a:ext cx="7439074" cy="33929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Rectangle 6"/>
          <p:cNvSpPr/>
          <p:nvPr/>
        </p:nvSpPr>
        <p:spPr>
          <a:xfrm>
            <a:off x="1329176" y="4284486"/>
            <a:ext cx="6567764" cy="36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2195736" y="2619122"/>
            <a:ext cx="6205260" cy="493358"/>
            <a:chOff x="1747777" y="2409587"/>
            <a:chExt cx="6967960" cy="55399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low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5791-B0ED-46FF-891D-4EA3EB47D8C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12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5885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16" y="2202852"/>
            <a:ext cx="5740730" cy="23525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28650" y="69269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/>
              <a:t>1.</a:t>
            </a:r>
            <a:r>
              <a:rPr lang="zh-CN" altLang="en-US" sz="3300" dirty="0"/>
              <a:t> </a:t>
            </a:r>
            <a:r>
              <a:rPr lang="en-US" altLang="zh-CN" sz="3300" dirty="0"/>
              <a:t>Hypothesis</a:t>
            </a:r>
            <a:r>
              <a:rPr lang="zh-CN" altLang="en-US" sz="3300" dirty="0"/>
              <a:t> </a:t>
            </a:r>
            <a:r>
              <a:rPr lang="en-US" altLang="zh-CN" sz="3300" dirty="0"/>
              <a:t>test:</a:t>
            </a:r>
            <a:endParaRPr lang="zh-CN" altLang="en-US" sz="3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85700" y="5071410"/>
                <a:ext cx="70596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mtClean="0"/>
                        <m:t>ith</m:t>
                      </m:r>
                      <m:r>
                        <m:rPr>
                          <m:nor/>
                        </m:rPr>
                        <a:rPr lang="zh-CN" alt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true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genomes</m:t>
                      </m:r>
                      <m:r>
                        <m:rPr>
                          <m:nor/>
                        </m:rPr>
                        <a:rPr lang="en-US"/>
                        <m:t>/</m:t>
                      </m:r>
                      <m:r>
                        <m:rPr>
                          <m:nor/>
                        </m:rPr>
                        <a:rPr lang="en-US"/>
                        <m:t>species</m:t>
                      </m:r>
                      <m:r>
                        <m:rPr>
                          <m:nor/>
                        </m:rPr>
                        <a:rPr lang="en-US"/>
                        <m:t>/</m:t>
                      </m:r>
                      <m:r>
                        <m:rPr>
                          <m:nor/>
                        </m:rPr>
                        <a:rPr lang="en-US"/>
                        <m:t>genera</m:t>
                      </m:r>
                      <m:r>
                        <m:rPr>
                          <m:nor/>
                        </m:rPr>
                        <a:rPr lang="en-US"/>
                        <m:t>/</m:t>
                      </m:r>
                      <m:r>
                        <m:rPr>
                          <m:nor/>
                        </m:rPr>
                        <a:rPr lang="en-US"/>
                        <m:t>phyla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altLang="zh-CN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0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true</m:t>
                    </m:r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counts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/>
                  <a:t>: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estimated</a:t>
                </a:r>
                <a:r>
                  <a:rPr lang="zh-CN" altLang="en-US" b="0" dirty="0"/>
                  <a:t> </a:t>
                </a:r>
                <a:r>
                  <a:rPr lang="en-US" altLang="zh-CN" dirty="0"/>
                  <a:t>counts,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A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aligned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 altLang="zh-CN" b="0" i="0" smtClean="0"/>
                      <m:t>reads</m:t>
                    </m:r>
                    <m:r>
                      <m:rPr>
                        <m:nor/>
                      </m:rPr>
                      <a:rPr lang="en-US" altLang="zh-CN" b="0" i="0" smtClean="0"/>
                      <m:t>,</m:t>
                    </m:r>
                    <m:r>
                      <m:rPr>
                        <m:nor/>
                      </m:rPr>
                      <a:rPr lang="zh-CN" altLang="en-US" b="0" i="0" smtClean="0"/>
                      <m:t> </m:t>
                    </m:r>
                    <m:r>
                      <m:rPr>
                        <m:nor/>
                      </m:rPr>
                      <a:rPr lang="en-US"/>
                      <m:t>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total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reads</m:t>
                    </m:r>
                  </m:oMath>
                </a14:m>
                <a:endParaRPr lang="en-US" dirty="0"/>
              </a:p>
              <a:p>
                <a:endParaRPr lang="en-US" altLang="zh-CN" b="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00" y="5071410"/>
                <a:ext cx="7059634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2D2B-43B1-443F-A365-41C9031C8C35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7468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436096" y="8973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test: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174" y="1110854"/>
            <a:ext cx="85296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Dataset:</a:t>
            </a:r>
            <a:r>
              <a:rPr lang="zh-CN" altLang="en-US" sz="2400" dirty="0"/>
              <a:t> </a:t>
            </a:r>
            <a:r>
              <a:rPr lang="en-US" sz="2400" dirty="0"/>
              <a:t>Illumina-like reads from 100 microbial genomes to a reference database containing only those genomes</a:t>
            </a:r>
            <a:r>
              <a:rPr lang="en-US" altLang="zh-CN" sz="2400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Benchmark:</a:t>
            </a:r>
            <a:r>
              <a:rPr lang="zh-CN" altLang="en-US" sz="2400" dirty="0"/>
              <a:t> </a:t>
            </a:r>
            <a:r>
              <a:rPr lang="en-US" sz="2400" dirty="0" err="1"/>
              <a:t>GASiC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sz="2400" dirty="0"/>
              <a:t>utiliz</a:t>
            </a:r>
            <a:r>
              <a:rPr lang="en-US" altLang="zh-CN" sz="2400" dirty="0"/>
              <a:t>ing</a:t>
            </a:r>
            <a:r>
              <a:rPr lang="en-US" sz="2400" dirty="0"/>
              <a:t> read alignments for read</a:t>
            </a:r>
            <a:r>
              <a:rPr lang="zh-CN" altLang="en-US" sz="2400" dirty="0"/>
              <a:t> </a:t>
            </a:r>
            <a:r>
              <a:rPr lang="en-US" sz="2400" dirty="0"/>
              <a:t>assignment</a:t>
            </a:r>
            <a:r>
              <a:rPr lang="en-US" altLang="zh-CN" sz="2400" dirty="0"/>
              <a:t>.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" y="2778920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7" name="Rectangle 6"/>
          <p:cNvSpPr/>
          <p:nvPr/>
        </p:nvSpPr>
        <p:spPr>
          <a:xfrm>
            <a:off x="863125" y="4033615"/>
            <a:ext cx="7375021" cy="410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1747777" y="2409587"/>
            <a:ext cx="6967960" cy="553998"/>
            <a:chOff x="1747777" y="2409587"/>
            <a:chExt cx="6967960" cy="55399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low</a:t>
              </a: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1781960" y="6219588"/>
            <a:ext cx="553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Major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problem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eXpress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GASiC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alignment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SLOW!!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E3BE55F-09B2-4F65-9C53-4A90307E865C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15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57174" y="1110854"/>
            <a:ext cx="8529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 err="1"/>
              <a:t>Benckmark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Kraken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CLARK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0" y="1912022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Rectangle 6"/>
          <p:cNvSpPr/>
          <p:nvPr/>
        </p:nvSpPr>
        <p:spPr>
          <a:xfrm>
            <a:off x="884489" y="2802823"/>
            <a:ext cx="7375021" cy="410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"/>
          <p:cNvSpPr/>
          <p:nvPr/>
        </p:nvSpPr>
        <p:spPr>
          <a:xfrm>
            <a:off x="884489" y="3352402"/>
            <a:ext cx="7375021" cy="241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730745" y="1604959"/>
            <a:ext cx="6967960" cy="553998"/>
            <a:chOff x="1747777" y="2409587"/>
            <a:chExt cx="6967960" cy="553998"/>
          </a:xfrm>
        </p:grpSpPr>
        <p:cxnSp>
          <p:nvCxnSpPr>
            <p:cNvPr id="9" name="Straight Arrow Connector 9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low</a:t>
              </a:r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2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1344555" y="6029085"/>
            <a:ext cx="72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Mini-conclusion:</a:t>
            </a:r>
            <a:r>
              <a:rPr lang="zh-CN" altLang="en-US" dirty="0"/>
              <a:t> </a:t>
            </a:r>
            <a:r>
              <a:rPr lang="en-US" altLang="zh-CN" dirty="0" err="1"/>
              <a:t>eXpress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Kraken,</a:t>
            </a:r>
            <a:r>
              <a:rPr lang="zh-CN" altLang="en-US" dirty="0"/>
              <a:t> </a:t>
            </a:r>
            <a:r>
              <a:rPr lang="en-US" altLang="zh-CN" dirty="0" err="1"/>
              <a:t>GASiC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CLARK.</a:t>
            </a:r>
            <a:endParaRPr lang="en-US" dirty="0"/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9E0D288-8C27-441C-ADEE-959986A96788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628650" y="116682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/>
              <a:t>1.</a:t>
            </a:r>
            <a:r>
              <a:rPr lang="zh-CN" altLang="en-US" sz="3300" dirty="0"/>
              <a:t> </a:t>
            </a:r>
            <a:r>
              <a:rPr lang="en-US" altLang="zh-CN" sz="3300" dirty="0"/>
              <a:t>Hypothesis</a:t>
            </a:r>
            <a:r>
              <a:rPr lang="zh-CN" altLang="en-US" sz="3300" dirty="0"/>
              <a:t> </a:t>
            </a:r>
            <a:r>
              <a:rPr lang="en-US" altLang="zh-CN" sz="3300" dirty="0"/>
              <a:t>test: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1385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3048000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Rectangle 5"/>
          <p:cNvSpPr/>
          <p:nvPr/>
        </p:nvSpPr>
        <p:spPr>
          <a:xfrm>
            <a:off x="884488" y="4747900"/>
            <a:ext cx="7375021" cy="796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5B05B7-4901-4C36-B064-1AF0BA3D8C23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7320" y="1412776"/>
            <a:ext cx="8979807" cy="4351338"/>
          </a:xfrm>
        </p:spPr>
        <p:txBody>
          <a:bodyPr/>
          <a:lstStyle/>
          <a:p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compared:</a:t>
            </a:r>
            <a:r>
              <a:rPr lang="zh-CN" altLang="en-US" dirty="0"/>
              <a:t> </a:t>
            </a:r>
            <a:r>
              <a:rPr lang="en-US" dirty="0" err="1"/>
              <a:t>kallist</a:t>
            </a:r>
            <a:r>
              <a:rPr lang="en-US" altLang="zh-CN" dirty="0" err="1"/>
              <a:t>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Kraken and CLARK</a:t>
            </a:r>
          </a:p>
          <a:p>
            <a:r>
              <a:rPr lang="en-US" altLang="zh-CN" dirty="0"/>
              <a:t>A</a:t>
            </a:r>
            <a:r>
              <a:rPr lang="en-US" dirty="0"/>
              <a:t> larger and more realistic reference database</a:t>
            </a:r>
            <a:r>
              <a:rPr lang="zh-CN" altLang="en-US" dirty="0"/>
              <a:t> </a:t>
            </a:r>
            <a:r>
              <a:rPr lang="en-US" dirty="0"/>
              <a:t>of 1,958 genomes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901" y="1085044"/>
            <a:ext cx="7433952" cy="371697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024" y="3234477"/>
            <a:ext cx="7445829" cy="3722915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158848" y="1742752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161182" y="3878115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158848" y="605284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H="1" flipV="1">
            <a:off x="1221181" y="1620213"/>
            <a:ext cx="11874" cy="1787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33055" y="3386878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855528" y="3038198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Psylum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302820" y="2121175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40527" y="507595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16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324" y="3982623"/>
            <a:ext cx="7588333" cy="3794167"/>
          </a:xfrm>
          <a:prstGeom prst="rect">
            <a:avLst/>
          </a:prstGeom>
        </p:spPr>
      </p:pic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17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80776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6280" y="2981502"/>
            <a:ext cx="6303804" cy="315190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6002" y="797105"/>
            <a:ext cx="6149880" cy="307494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33551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7" name="Rectangle 9"/>
          <p:cNvSpPr/>
          <p:nvPr/>
        </p:nvSpPr>
        <p:spPr>
          <a:xfrm>
            <a:off x="4158848" y="1108971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8" name="Rectangle 10"/>
          <p:cNvSpPr/>
          <p:nvPr/>
        </p:nvSpPr>
        <p:spPr>
          <a:xfrm>
            <a:off x="4175391" y="368737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9" name="Rectangle 11"/>
          <p:cNvSpPr/>
          <p:nvPr/>
        </p:nvSpPr>
        <p:spPr>
          <a:xfrm>
            <a:off x="4158848" y="541906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10" name="Straight Arrow Connector 13"/>
          <p:cNvCxnSpPr/>
          <p:nvPr/>
        </p:nvCxnSpPr>
        <p:spPr>
          <a:xfrm flipH="1" flipV="1">
            <a:off x="1221181" y="986432"/>
            <a:ext cx="11874" cy="1787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5"/>
          <p:cNvCxnSpPr/>
          <p:nvPr/>
        </p:nvCxnSpPr>
        <p:spPr>
          <a:xfrm>
            <a:off x="1233055" y="2753097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7"/>
          <p:cNvSpPr txBox="1"/>
          <p:nvPr/>
        </p:nvSpPr>
        <p:spPr>
          <a:xfrm>
            <a:off x="7855528" y="2404417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Genus</a:t>
            </a:r>
            <a:endParaRPr lang="en-US" dirty="0"/>
          </a:p>
        </p:txBody>
      </p:sp>
      <p:sp>
        <p:nvSpPr>
          <p:cNvPr id="13" name="TextBox 18"/>
          <p:cNvSpPr txBox="1"/>
          <p:nvPr/>
        </p:nvSpPr>
        <p:spPr>
          <a:xfrm>
            <a:off x="302820" y="1487394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pic>
        <p:nvPicPr>
          <p:cNvPr id="14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444" y="-117655"/>
            <a:ext cx="1159883" cy="988800"/>
          </a:xfrm>
          <a:prstGeom prst="rect">
            <a:avLst/>
          </a:prstGeom>
        </p:spPr>
      </p:pic>
      <p:sp>
        <p:nvSpPr>
          <p:cNvPr id="15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F51A7CC-4990-41C9-BCE3-EABE6D51CB1B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16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3809644"/>
            <a:ext cx="6437668" cy="32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966"/>
          <a:stretch/>
        </p:blipFill>
        <p:spPr>
          <a:xfrm>
            <a:off x="985817" y="4773775"/>
            <a:ext cx="7063440" cy="1908311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169"/>
          <a:stretch/>
        </p:blipFill>
        <p:spPr>
          <a:xfrm>
            <a:off x="1201811" y="2829459"/>
            <a:ext cx="6745820" cy="1849419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b="45098"/>
          <a:stretch/>
        </p:blipFill>
        <p:spPr>
          <a:xfrm>
            <a:off x="1221181" y="913491"/>
            <a:ext cx="6621166" cy="180454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33551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8" name="Rectangle 9"/>
          <p:cNvSpPr/>
          <p:nvPr/>
        </p:nvSpPr>
        <p:spPr>
          <a:xfrm>
            <a:off x="4217201" y="1311480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9" name="Rectangle 10"/>
          <p:cNvSpPr/>
          <p:nvPr/>
        </p:nvSpPr>
        <p:spPr>
          <a:xfrm>
            <a:off x="4175391" y="368737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10" name="Rectangle 11"/>
          <p:cNvSpPr/>
          <p:nvPr/>
        </p:nvSpPr>
        <p:spPr>
          <a:xfrm>
            <a:off x="4158848" y="541906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11" name="Straight Arrow Connector 13"/>
          <p:cNvCxnSpPr/>
          <p:nvPr/>
        </p:nvCxnSpPr>
        <p:spPr>
          <a:xfrm flipH="1" flipV="1">
            <a:off x="1221181" y="986432"/>
            <a:ext cx="11874" cy="1787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5"/>
          <p:cNvCxnSpPr/>
          <p:nvPr/>
        </p:nvCxnSpPr>
        <p:spPr>
          <a:xfrm>
            <a:off x="1233055" y="2753097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7"/>
          <p:cNvSpPr txBox="1"/>
          <p:nvPr/>
        </p:nvSpPr>
        <p:spPr>
          <a:xfrm>
            <a:off x="7855528" y="2404417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Species</a:t>
            </a:r>
            <a:endParaRPr lang="en-US" dirty="0"/>
          </a:p>
        </p:txBody>
      </p:sp>
      <p:sp>
        <p:nvSpPr>
          <p:cNvPr id="14" name="TextBox 18"/>
          <p:cNvSpPr txBox="1"/>
          <p:nvPr/>
        </p:nvSpPr>
        <p:spPr>
          <a:xfrm>
            <a:off x="302820" y="1487394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pic>
        <p:nvPicPr>
          <p:cNvPr id="15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444" y="-117655"/>
            <a:ext cx="1159883" cy="988800"/>
          </a:xfrm>
          <a:prstGeom prst="rect">
            <a:avLst/>
          </a:prstGeom>
        </p:spPr>
      </p:pic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EA5B9B3-42C1-4578-A05B-D5770B769547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1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</a:t>
            </a:r>
            <a:r>
              <a:rPr lang="en-US" altLang="zh-CN" sz="3600" dirty="0" smtClean="0"/>
              <a:t>Introduction </a:t>
            </a:r>
            <a:endParaRPr lang="en-US" altLang="zh-CN" sz="3600" dirty="0"/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</a:t>
            </a:r>
            <a:r>
              <a:rPr lang="en-US" altLang="zh-CN" sz="3600" dirty="0" smtClean="0"/>
              <a:t>Conclusion</a:t>
            </a:r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</a:t>
            </a:fld>
            <a:endParaRPr lang="es-E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938"/>
          <a:stretch/>
        </p:blipFill>
        <p:spPr>
          <a:xfrm>
            <a:off x="1090900" y="3422282"/>
            <a:ext cx="7245578" cy="1958544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045"/>
          <a:stretch/>
        </p:blipFill>
        <p:spPr>
          <a:xfrm>
            <a:off x="1086592" y="776612"/>
            <a:ext cx="7249886" cy="195583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33551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7" name="Rectangle 9"/>
          <p:cNvSpPr/>
          <p:nvPr/>
        </p:nvSpPr>
        <p:spPr>
          <a:xfrm>
            <a:off x="4158848" y="1108971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8" name="Rectangle 10"/>
          <p:cNvSpPr/>
          <p:nvPr/>
        </p:nvSpPr>
        <p:spPr>
          <a:xfrm>
            <a:off x="4300717" y="4032222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H="1" flipV="1">
            <a:off x="1221181" y="986432"/>
            <a:ext cx="11874" cy="1787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33055" y="2753097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855528" y="2404417"/>
            <a:ext cx="1180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Exact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302820" y="1487394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444" y="-117655"/>
            <a:ext cx="1159883" cy="988800"/>
          </a:xfrm>
          <a:prstGeom prst="rect">
            <a:avLst/>
          </a:prstGeom>
        </p:spPr>
      </p:pic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CF51-E0A8-40B6-8F94-CF7E6059458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20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1998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0746" y="577682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3568" y="1630508"/>
            <a:ext cx="8979807" cy="4351338"/>
          </a:xfrm>
        </p:spPr>
        <p:txBody>
          <a:bodyPr/>
          <a:lstStyle/>
          <a:p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compared:</a:t>
            </a:r>
            <a:r>
              <a:rPr lang="zh-CN" altLang="en-US" dirty="0"/>
              <a:t> </a:t>
            </a:r>
            <a:r>
              <a:rPr lang="en-US" dirty="0" err="1"/>
              <a:t>kallist</a:t>
            </a:r>
            <a:r>
              <a:rPr lang="en-US" altLang="zh-CN" dirty="0" err="1"/>
              <a:t>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Kraken and CLARK</a:t>
            </a:r>
          </a:p>
          <a:p>
            <a:r>
              <a:rPr lang="en-US" altLang="zh-CN" dirty="0"/>
              <a:t>A</a:t>
            </a:r>
            <a:r>
              <a:rPr lang="en-US" dirty="0"/>
              <a:t> larger and more realistic reference database</a:t>
            </a:r>
            <a:r>
              <a:rPr lang="zh-CN" altLang="en-US" dirty="0"/>
              <a:t> </a:t>
            </a:r>
            <a:r>
              <a:rPr lang="en-US" dirty="0"/>
              <a:t>of 1,958 genomes</a:t>
            </a:r>
          </a:p>
          <a:p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1" y="3933056"/>
            <a:ext cx="8277225" cy="1809750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6E28-A1D6-484F-B0AF-F759750F31D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21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289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62068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61077" y="2478835"/>
                <a:ext cx="6954982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(#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77" y="2478835"/>
                <a:ext cx="6954982" cy="5761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930"/>
            <a:ext cx="9101609" cy="198999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7" name="Rectangle 7"/>
          <p:cNvSpPr/>
          <p:nvPr/>
        </p:nvSpPr>
        <p:spPr>
          <a:xfrm>
            <a:off x="446592" y="5710020"/>
            <a:ext cx="8250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[3]</a:t>
            </a:r>
            <a:r>
              <a:rPr lang="zh-CN" altLang="en-US" dirty="0"/>
              <a:t>Langmead, B. and Salzberg, S. L. (2012). Fast gapped-read alignment with Bowtie 2. Nature methods, 9(4):357–359.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1088" y="229416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[3]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5"/>
              <p:cNvSpPr txBox="1"/>
              <p:nvPr/>
            </p:nvSpPr>
            <p:spPr>
              <a:xfrm>
                <a:off x="-706583" y="3902792"/>
                <a:ext cx="10557164" cy="83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𝑏𝑒𝑙𝑜𝑤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𝑐𝑜𝑢𝑛𝑡𝑠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𝑏𝑒𝑙𝑜𝑤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𝑟𝑎𝑛𝑘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#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𝑟𝑒𝑎𝑑𝑠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𝑖𝑛𝑐𝑜𝑟𝑟𝑒𝑐𝑡𝑙𝑦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𝑎𝑏𝑜𝑣𝑒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𝑟𝑎𝑛𝑘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6583" y="3902792"/>
                <a:ext cx="10557164" cy="83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6000-1B53-4C5D-BCD4-4406BFD92018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22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83043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8078" y="62068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458688" y="1700808"/>
                <a:ext cx="6954982" cy="2128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𝒆𝒏𝒔𝒊𝒕𝒊𝒗𝒊𝒕𝒚</m:t>
                    </m:r>
                  </m:oMath>
                </a14:m>
                <a:r>
                  <a:rPr lang="en-US" altLang="zh-CN" b="1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(true positive rate)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𝑻𝒖𝒓𝒆𝑷𝒐𝒔𝒊𝒕𝒊𝒗𝒆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𝑻𝒓𝒖𝒆𝑷𝒐𝒔𝒊𝒕𝒊𝒗𝒆</m:t>
                          </m:r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𝑭𝒂𝒍𝒔𝒆𝑵𝒆𝒈𝒂𝒕𝒊𝒗𝒆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𝒄𝒐𝒓𝒓𝒆𝒄𝒕𝒍𝒚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88" y="1700808"/>
                <a:ext cx="6954982" cy="2128981"/>
              </a:xfrm>
              <a:prstGeom prst="rect">
                <a:avLst/>
              </a:prstGeom>
              <a:blipFill rotWithShape="0">
                <a:blip r:embed="rId2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5"/>
              <p:cNvSpPr txBox="1"/>
              <p:nvPr/>
            </p:nvSpPr>
            <p:spPr>
              <a:xfrm>
                <a:off x="1458688" y="3717032"/>
                <a:ext cx="10557164" cy="246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0206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𝒓𝒆𝒄𝒊𝒔𝒊𝒐𝒏</m:t>
                    </m:r>
                  </m:oMath>
                </a14:m>
                <a:r>
                  <a:rPr lang="en-US" altLang="zh-CN" b="1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(positive predictive </a:t>
                </a:r>
                <a:r>
                  <a:rPr lang="en-US" altLang="zh-CN" b="1" i="1" dirty="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value</a:t>
                </a:r>
                <a:endParaRPr lang="en-US" altLang="zh-CN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𝑻𝒖𝒓𝒆𝑷𝒐𝒔𝒊𝒕𝒊𝒗𝒆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𝑻𝒓𝒖𝒆𝑷𝒐𝒔𝒊𝒕𝒊𝒗𝒆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𝑭𝒂𝒍𝒔𝒆𝑷𝒐𝒔𝒊𝒕𝒊𝒗𝒆</m:t>
                          </m:r>
                          <m: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𝒄𝒐𝒓𝒓𝒆𝒄𝒕𝒍𝒚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𝒐𝒓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𝒃𝒆𝒍𝒐𝒘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𝒄𝒐𝒖𝒏𝒕𝒔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𝒂𝒔𝒔𝒊𝒈𝒏𝒆𝒅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𝒃𝒆𝒍𝒐𝒘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𝒓𝒂𝒏𝒌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</m:e>
                            <m:e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#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𝒓𝒆𝒂𝒅𝒔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𝒊𝒏𝒄𝒐𝒓𝒓𝒆𝒄𝒕𝒍𝒚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𝒂𝒔𝒔𝒊𝒈𝒏𝒆𝒅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𝒂𝒃𝒐𝒗𝒆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𝒓𝒂𝒏𝒌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88" y="3717032"/>
                <a:ext cx="10557164" cy="2463688"/>
              </a:xfrm>
              <a:prstGeom prst="rect">
                <a:avLst/>
              </a:prstGeom>
              <a:blipFill rotWithShape="0">
                <a:blip r:embed="rId3"/>
                <a:stretch>
                  <a:fillRect l="-1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4DE-A761-4694-AD34-F557EB486EC2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79178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62068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8342" y="1946251"/>
            <a:ext cx="625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missing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strains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examined.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00150" y="2882648"/>
            <a:ext cx="7315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R"/>
            </a:pPr>
            <a:r>
              <a:rPr lang="en-US" altLang="zh-CN" sz="2400" dirty="0"/>
              <a:t>A</a:t>
            </a:r>
            <a:r>
              <a:rPr lang="en-US" sz="2400" dirty="0"/>
              <a:t> strain is missing but other similar strains are in the database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 removed</a:t>
            </a:r>
            <a:r>
              <a:rPr lang="zh-CN" altLang="en-US" sz="2400" dirty="0"/>
              <a:t> </a:t>
            </a:r>
            <a:r>
              <a:rPr lang="en-US" sz="2400" dirty="0"/>
              <a:t>Bacillus cereus ATCC1 0987, leaving a number of other </a:t>
            </a:r>
            <a:r>
              <a:rPr lang="en-US" sz="2400" dirty="0" err="1"/>
              <a:t>Bacilii</a:t>
            </a:r>
            <a:r>
              <a:rPr lang="en-US" altLang="zh-CN" sz="2400" dirty="0"/>
              <a:t>.</a:t>
            </a:r>
          </a:p>
          <a:p>
            <a:pPr marL="457200" indent="-457200">
              <a:buAutoNum type="alphaLcParenR"/>
            </a:pPr>
            <a:endParaRPr lang="en-US" altLang="zh-CN" sz="2400" dirty="0"/>
          </a:p>
          <a:p>
            <a:pPr marL="457200" indent="-457200">
              <a:buAutoNum type="alphaLcParenR"/>
            </a:pPr>
            <a:r>
              <a:rPr lang="en-US" altLang="zh-CN" sz="2400" dirty="0"/>
              <a:t>A</a:t>
            </a:r>
            <a:r>
              <a:rPr lang="en-US" sz="2400" dirty="0"/>
              <a:t> strain distant from others is missing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removed Listeria </a:t>
            </a:r>
            <a:r>
              <a:rPr lang="en-US" sz="2400" dirty="0" err="1"/>
              <a:t>welshimeri</a:t>
            </a:r>
            <a:r>
              <a:rPr lang="en-US" sz="2400" dirty="0"/>
              <a:t> </a:t>
            </a:r>
            <a:r>
              <a:rPr lang="en-US" sz="2400" dirty="0" err="1"/>
              <a:t>serovar</a:t>
            </a:r>
            <a:r>
              <a:rPr lang="en-US" sz="2400" dirty="0"/>
              <a:t> 6b str. SLCC5334, leaving no other Listerias.</a:t>
            </a:r>
          </a:p>
          <a:p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4A54-E346-4871-9661-D9132D66FBA7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0611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920"/>
            <a:ext cx="9144000" cy="26582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extBox 6"/>
          <p:cNvSpPr txBox="1"/>
          <p:nvPr/>
        </p:nvSpPr>
        <p:spPr>
          <a:xfrm>
            <a:off x="1596571" y="1538844"/>
            <a:ext cx="625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missing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strains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examined.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6647-1B6F-408F-91B2-B1D04AC11F58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25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3195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methods for quantiﬁcation are also applicable in the metagenomics setting.</a:t>
            </a:r>
          </a:p>
          <a:p>
            <a:r>
              <a:rPr lang="en-US" dirty="0"/>
              <a:t>It is possible to accurately and rapidly quantify the abundance of individual strains.</a:t>
            </a:r>
          </a:p>
          <a:p>
            <a:r>
              <a:rPr lang="en-US" dirty="0">
                <a:solidFill>
                  <a:srgbClr val="FF0000"/>
                </a:solidFill>
              </a:rPr>
              <a:t> The door is now open to metagenome analyses at the highest possible resolution. 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03C5-0341-4CAF-9DA9-38ED0FF6CF0D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26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983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620688"/>
            <a:ext cx="7886700" cy="132556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2081187"/>
            <a:ext cx="7886700" cy="4351338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he lack of attention paid to low taxonomic level analysis.</a:t>
            </a:r>
          </a:p>
          <a:p>
            <a:r>
              <a:rPr lang="en-US" dirty="0"/>
              <a:t>Spur others to standardize and organize naming conventions.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9BAD-A484-45BC-821C-6028CC8736C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27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15800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2153195"/>
            <a:ext cx="78867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Q1. In order to test the hypothesis that RNA-</a:t>
            </a:r>
            <a:r>
              <a:rPr lang="en-US" altLang="zh-CN" dirty="0" err="1"/>
              <a:t>Seq</a:t>
            </a:r>
            <a:r>
              <a:rPr lang="en-US" altLang="zh-CN" dirty="0"/>
              <a:t> can be applied on metagenomics setting, the author examined </a:t>
            </a:r>
            <a:r>
              <a:rPr lang="en-US" altLang="zh-CN" dirty="0" err="1"/>
              <a:t>eXpress</a:t>
            </a:r>
            <a:r>
              <a:rPr lang="en-US" altLang="zh-CN" dirty="0"/>
              <a:t>, why they also compared the results of </a:t>
            </a:r>
            <a:r>
              <a:rPr lang="en-US" altLang="zh-CN" dirty="0" err="1"/>
              <a:t>eXpress</a:t>
            </a:r>
            <a:r>
              <a:rPr lang="en-US" altLang="zh-CN" dirty="0"/>
              <a:t> with </a:t>
            </a:r>
            <a:r>
              <a:rPr lang="en-US" altLang="zh-CN" dirty="0" err="1"/>
              <a:t>GASiC</a:t>
            </a:r>
            <a:r>
              <a:rPr lang="en-US" altLang="zh-CN" dirty="0"/>
              <a:t>? </a:t>
            </a:r>
          </a:p>
          <a:p>
            <a:r>
              <a:rPr lang="en-US" altLang="zh-CN" dirty="0"/>
              <a:t>A1. As we know, the author ran </a:t>
            </a:r>
            <a:r>
              <a:rPr lang="en-US" altLang="zh-CN" dirty="0" err="1"/>
              <a:t>eXpress</a:t>
            </a:r>
            <a:r>
              <a:rPr lang="en-US" altLang="zh-CN" dirty="0"/>
              <a:t> program to test the hypothesis mentioned before. It is clear that </a:t>
            </a:r>
            <a:r>
              <a:rPr lang="en-US" altLang="zh-CN" dirty="0" err="1"/>
              <a:t>eXpress</a:t>
            </a:r>
            <a:r>
              <a:rPr lang="en-US" altLang="zh-CN" dirty="0"/>
              <a:t> is a program for RNA-</a:t>
            </a:r>
            <a:r>
              <a:rPr lang="en-US" altLang="zh-CN" dirty="0" err="1"/>
              <a:t>Seq</a:t>
            </a:r>
            <a:r>
              <a:rPr lang="en-US" altLang="zh-CN" dirty="0"/>
              <a:t>, while </a:t>
            </a:r>
            <a:r>
              <a:rPr lang="en-US" altLang="zh-CN" dirty="0" err="1"/>
              <a:t>GASiC</a:t>
            </a:r>
            <a:r>
              <a:rPr lang="en-US" altLang="zh-CN" dirty="0"/>
              <a:t> is a program for metagenomics analysis. In the first approach, the author evaluated the result of </a:t>
            </a:r>
            <a:r>
              <a:rPr lang="en-US" altLang="zh-CN" dirty="0" err="1"/>
              <a:t>eXpress</a:t>
            </a:r>
            <a:r>
              <a:rPr lang="en-US" altLang="zh-CN" dirty="0"/>
              <a:t> on metagenomics, and it turned out to be better than </a:t>
            </a:r>
            <a:r>
              <a:rPr lang="en-US" altLang="zh-CN" dirty="0" err="1"/>
              <a:t>GASiC</a:t>
            </a:r>
            <a:r>
              <a:rPr lang="en-US" altLang="zh-CN" dirty="0"/>
              <a:t>, which means that hypothesis is thus </a:t>
            </a:r>
            <a:r>
              <a:rPr lang="en-US" altLang="zh-CN" dirty="0" err="1"/>
              <a:t>comfirmed</a:t>
            </a:r>
            <a:r>
              <a:rPr lang="en-US" altLang="zh-CN" dirty="0"/>
              <a:t>. 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31AC-5864-4987-BFBC-3BE1AB51DEBD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28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4615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A400-9ACF-4285-9D47-6995D25F7E5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29</a:t>
            </a:fld>
            <a:endParaRPr lang="es-E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77475" y="500061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Q2. What is the meaning of ‘exact genome’ in terms of taxonomy? </a:t>
            </a:r>
          </a:p>
          <a:p>
            <a:r>
              <a:rPr lang="en-US" altLang="zh-CN" dirty="0"/>
              <a:t>A2. Across the paper, there are four taxonomic ranks, phylum, genus, species, and “exact genome” level. The exact genome is actually not a well-defined rank, which is a combination of strains and </a:t>
            </a:r>
            <a:r>
              <a:rPr lang="en-US" altLang="zh-CN" dirty="0" err="1"/>
              <a:t>substrains</a:t>
            </a:r>
            <a:r>
              <a:rPr lang="en-US" altLang="zh-CN" dirty="0"/>
              <a:t>. The purpose of adding this rank is because this paper wants to test the performance of </a:t>
            </a:r>
            <a:r>
              <a:rPr lang="en-US" altLang="zh-CN" dirty="0" err="1"/>
              <a:t>killasto</a:t>
            </a:r>
            <a:r>
              <a:rPr lang="en-US" altLang="zh-CN" dirty="0"/>
              <a:t> and other algorithms in high taxonomic resolution.</a:t>
            </a:r>
          </a:p>
        </p:txBody>
      </p:sp>
    </p:spTree>
    <p:extLst>
      <p:ext uri="{BB962C8B-B14F-4D97-AF65-F5344CB8AC3E}">
        <p14:creationId xmlns:p14="http://schemas.microsoft.com/office/powerpoint/2010/main" val="58003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80920" cy="792087"/>
          </a:xfrm>
        </p:spPr>
        <p:txBody>
          <a:bodyPr/>
          <a:lstStyle/>
          <a:p>
            <a:r>
              <a:rPr lang="en-US" altLang="zh-CN" dirty="0"/>
              <a:t>Introduction of metagenomes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5536" y="1876578"/>
            <a:ext cx="5976664" cy="2600139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Metagenomics</a:t>
            </a:r>
            <a:r>
              <a:rPr lang="en-US" dirty="0"/>
              <a:t> </a:t>
            </a:r>
            <a:r>
              <a:rPr lang="en-US" sz="2800" dirty="0"/>
              <a:t>is the study of</a:t>
            </a:r>
            <a:r>
              <a:rPr lang="zh-CN" altLang="en-US" sz="2800" dirty="0"/>
              <a:t> </a:t>
            </a:r>
            <a:r>
              <a:rPr lang="en-US" altLang="zh-CN" sz="2800" dirty="0"/>
              <a:t>genetic</a:t>
            </a:r>
            <a:r>
              <a:rPr lang="en-US" sz="2800" dirty="0"/>
              <a:t> material recovered </a:t>
            </a:r>
            <a:r>
              <a:rPr lang="en-US" sz="2800" dirty="0" smtClean="0"/>
              <a:t>directly     from</a:t>
            </a:r>
            <a:r>
              <a:rPr lang="en-US" sz="2800" dirty="0"/>
              <a:t> </a:t>
            </a:r>
            <a:r>
              <a:rPr lang="en-US" altLang="zh-CN" sz="2800" dirty="0"/>
              <a:t>environmental</a:t>
            </a:r>
            <a:r>
              <a:rPr lang="en-US" sz="2800" dirty="0"/>
              <a:t> </a:t>
            </a:r>
            <a:r>
              <a:rPr lang="en-US" sz="2800" dirty="0" smtClean="0"/>
              <a:t>samples.</a:t>
            </a:r>
            <a:r>
              <a:rPr lang="en-US" sz="2800" dirty="0"/>
              <a:t> </a:t>
            </a:r>
            <a:endParaRPr lang="zh-CN" altLang="en-US" sz="2800" dirty="0"/>
          </a:p>
        </p:txBody>
      </p:sp>
      <p:pic>
        <p:nvPicPr>
          <p:cNvPr id="10" name="Picture 2" descr="https://upload.wikimedia.org/wikipedia/commons/b/b8/Iron_hydroxide_precipitate_in_stre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14" y="3375174"/>
            <a:ext cx="2358109" cy="2435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upload.wikimedia.org/wikipedia/commons/9/98/A_Novel_Representation_Of_The_Tree_Of_Lif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66706"/>
            <a:ext cx="2427360" cy="49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AE13-C401-4B27-8287-55C929DDED35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030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01265-89C8-4B61-B169-BC49BCC73AE5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30</a:t>
            </a:fld>
            <a:endParaRPr lang="es-ES" altLang="zh-CN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55576" y="2009179"/>
            <a:ext cx="7886700" cy="210629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Q3. In the computation of AVGRE, what’s the meaning of T/A in the expression?</a:t>
            </a:r>
          </a:p>
          <a:p>
            <a:r>
              <a:rPr lang="en-US" altLang="zh-CN" dirty="0"/>
              <a:t>A3. See blackboard. </a:t>
            </a:r>
          </a:p>
        </p:txBody>
      </p:sp>
    </p:spTree>
    <p:extLst>
      <p:ext uri="{BB962C8B-B14F-4D97-AF65-F5344CB8AC3E}">
        <p14:creationId xmlns:p14="http://schemas.microsoft.com/office/powerpoint/2010/main" val="15027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3935-DB36-4896-A855-9D4AFBA298E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1D8-97BD-4F0E-B15D-BCF1694F5392}" type="slidenum">
              <a:rPr lang="es-ES" altLang="zh-CN" smtClean="0"/>
              <a:pPr/>
              <a:t>31</a:t>
            </a:fld>
            <a:endParaRPr lang="es-ES" altLang="zh-CN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857523"/>
            <a:ext cx="78867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mtClean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28650" y="2318022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Q4. What is the reason for not be aliened.</a:t>
            </a:r>
          </a:p>
          <a:p>
            <a:r>
              <a:rPr lang="en-US" altLang="zh-CN" dirty="0" smtClean="0"/>
              <a:t>A4: Species not known, cannot sequence. Particularly true for metagenomics.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5583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3935-DB36-4896-A855-9D4AFBA298E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1D8-97BD-4F0E-B15D-BCF1694F5392}" type="slidenum">
              <a:rPr lang="es-ES" altLang="zh-CN" smtClean="0"/>
              <a:pPr/>
              <a:t>32</a:t>
            </a:fld>
            <a:endParaRPr lang="es-ES" altLang="zh-CN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28650" y="889074"/>
            <a:ext cx="78867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mtClean="0"/>
              <a:t>Question lists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234957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Q5. Why are counts considered correctly assigned when they were less than or equal to true counts? What’s the logic in it?</a:t>
            </a:r>
          </a:p>
          <a:p>
            <a:r>
              <a:rPr lang="en-US" altLang="zh-CN" dirty="0" smtClean="0"/>
              <a:t>A5: If the estimated counts are larger than the true counts, it is not correct.</a:t>
            </a:r>
            <a:endParaRPr lang="en-US" altLang="zh-CN" dirty="0"/>
          </a:p>
        </p:txBody>
      </p:sp>
      <p:sp>
        <p:nvSpPr>
          <p:cNvPr id="6" name="日期占位符 14"/>
          <p:cNvSpPr txBox="1">
            <a:spLocks/>
          </p:cNvSpPr>
          <p:nvPr/>
        </p:nvSpPr>
        <p:spPr bwMode="auto">
          <a:xfrm>
            <a:off x="628650" y="6880299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mtClean="0"/>
              <a:t>05/17/17</a:t>
            </a:r>
            <a:endParaRPr lang="zh-CN" altLang="en-US"/>
          </a:p>
        </p:txBody>
      </p:sp>
      <p:sp>
        <p:nvSpPr>
          <p:cNvPr id="7" name="灯片编号占位符 15"/>
          <p:cNvSpPr txBox="1">
            <a:spLocks/>
          </p:cNvSpPr>
          <p:nvPr/>
        </p:nvSpPr>
        <p:spPr bwMode="auto">
          <a:xfrm>
            <a:off x="6457950" y="6880299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247E9148-878F-40B7-BFA1-E02FA96A158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 flipH="1">
            <a:off x="1285595" y="1735652"/>
            <a:ext cx="688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Core problem</a:t>
            </a:r>
            <a:r>
              <a:rPr lang="en-US" dirty="0">
                <a:solidFill>
                  <a:srgbClr val="FF0000"/>
                </a:solidFill>
              </a:rPr>
              <a:t>: read assignment, </a:t>
            </a:r>
            <a:r>
              <a:rPr lang="en-US" altLang="zh-CN" dirty="0">
                <a:solidFill>
                  <a:srgbClr val="FF0000"/>
                </a:solidFill>
              </a:rPr>
              <a:t>assigning sequenced reads to taxa.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996952"/>
            <a:ext cx="4495813" cy="288549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80920" cy="792087"/>
          </a:xfrm>
        </p:spPr>
        <p:txBody>
          <a:bodyPr/>
          <a:lstStyle/>
          <a:p>
            <a:r>
              <a:rPr lang="en-US" altLang="zh-CN" dirty="0"/>
              <a:t>Introduction of metagenomes</a:t>
            </a:r>
            <a:endParaRPr lang="zh-CN" altLang="en-US" dirty="0"/>
          </a:p>
        </p:txBody>
      </p:sp>
      <p:pic>
        <p:nvPicPr>
          <p:cNvPr id="10" name="Picture 4" descr="https://upload.wikimedia.org/wikipedia/commons/9/9e/Hot_spring_st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11633"/>
            <a:ext cx="1900670" cy="27804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F9C-1E11-449C-9658-7B982CB8EB96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18955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628650" y="764704"/>
            <a:ext cx="78867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 smtClean="0"/>
              <a:t>Metagenomics vs RNA-</a:t>
            </a:r>
            <a:r>
              <a:rPr lang="en-US" altLang="zh-CN" dirty="0" err="1" smtClean="0"/>
              <a:t>Seq</a:t>
            </a:r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600754"/>
              </p:ext>
            </p:extLst>
          </p:nvPr>
        </p:nvGraphicFramePr>
        <p:xfrm>
          <a:off x="733574" y="2090267"/>
          <a:ext cx="7676852" cy="3129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00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993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874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9809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Metagenomics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RNA-</a:t>
                      </a:r>
                      <a:r>
                        <a:rPr lang="en-US" altLang="zh-CN" sz="1800" dirty="0" err="1"/>
                        <a:t>Seq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09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Similarity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Assign</a:t>
                      </a:r>
                      <a:r>
                        <a:rPr lang="en-US" altLang="zh-CN" sz="1800" baseline="0" dirty="0"/>
                        <a:t> genomic reads into a specific group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3345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Difference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Map</a:t>
                      </a:r>
                      <a:r>
                        <a:rPr lang="en-US" altLang="zh-CN" sz="1800" baseline="0" dirty="0"/>
                        <a:t> reads at a strain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Genomic</a:t>
                      </a:r>
                      <a:r>
                        <a:rPr lang="en-US" altLang="zh-CN" sz="1800" baseline="0" dirty="0"/>
                        <a:t> sequences are larger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Reference database less complete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Map read to a specific isoform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Transcripts are relatively small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Reference database well established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100B-D6D5-4514-9E52-FDC211680537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5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07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560" y="1052736"/>
            <a:ext cx="7886700" cy="1325563"/>
          </a:xfrm>
        </p:spPr>
        <p:txBody>
          <a:bodyPr/>
          <a:lstStyle/>
          <a:p>
            <a:r>
              <a:rPr lang="en-US" altLang="zh-CN" dirty="0"/>
              <a:t>Apply RNA-</a:t>
            </a:r>
            <a:r>
              <a:rPr lang="en-US" altLang="zh-CN" dirty="0" err="1"/>
              <a:t>Seq</a:t>
            </a:r>
            <a:r>
              <a:rPr lang="en-US" altLang="zh-CN" dirty="0"/>
              <a:t> methodology to metagenomics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481" y="2636912"/>
            <a:ext cx="7704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Origin: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Statistical methods</a:t>
            </a:r>
            <a:r>
              <a:rPr lang="en-US" altLang="zh-CN" sz="2400" baseline="30000" dirty="0" smtClean="0"/>
              <a:t>[1] 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for identifying diﬀerential abundances in microbial marker genes were </a:t>
            </a:r>
            <a:r>
              <a:rPr lang="en-US" altLang="zh-CN" sz="2400" dirty="0" smtClean="0"/>
              <a:t>developed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0656" y="5805264"/>
            <a:ext cx="78146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[1] </a:t>
            </a:r>
            <a:r>
              <a:rPr lang="zh-CN" altLang="en-US" sz="1100" dirty="0"/>
              <a:t>Paulson, J. N., Stine, O. C., Bravo, H. C., and Pop, M. (2013). Diﬀerential abundance analysis for microbial marker-gene surveys. Nature methods, 10(12):1200–1202.</a:t>
            </a:r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>
            <a:off x="611560" y="7043961"/>
            <a:ext cx="2057400" cy="365125"/>
          </a:xfrm>
        </p:spPr>
        <p:txBody>
          <a:bodyPr/>
          <a:lstStyle/>
          <a:p>
            <a:fld id="{9ABBBAA3-05B2-41FB-8B37-5191E53AE228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440860" y="704396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6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552" y="557826"/>
            <a:ext cx="7886700" cy="1325563"/>
          </a:xfrm>
        </p:spPr>
        <p:txBody>
          <a:bodyPr/>
          <a:lstStyle/>
          <a:p>
            <a:r>
              <a:rPr lang="en-US" altLang="zh-CN" dirty="0"/>
              <a:t>Programs comparison</a:t>
            </a:r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399539"/>
              </p:ext>
            </p:extLst>
          </p:nvPr>
        </p:nvGraphicFramePr>
        <p:xfrm>
          <a:off x="539551" y="1591956"/>
          <a:ext cx="7886700" cy="304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00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577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Program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Pros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Cons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MEGAN</a:t>
                      </a:r>
                      <a:r>
                        <a:rPr lang="en-US" altLang="zh-CN" sz="2000" baseline="30000" dirty="0" smtClean="0"/>
                        <a:t>[2]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Assign</a:t>
                      </a:r>
                      <a:r>
                        <a:rPr lang="en-US" altLang="zh-CN" sz="1800" baseline="0" dirty="0"/>
                        <a:t> reads to lowest taxonomic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Powerful visualization</a:t>
                      </a:r>
                      <a:r>
                        <a:rPr lang="en-US" altLang="zh-CN" sz="1800" baseline="0" dirty="0"/>
                        <a:t> toolkit</a:t>
                      </a:r>
                      <a:endParaRPr lang="zh-CN" alt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Ambiguous</a:t>
                      </a:r>
                      <a:r>
                        <a:rPr lang="en-US" altLang="zh-CN" sz="1800" baseline="0" dirty="0"/>
                        <a:t> mapping reads ignores individual strains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Computation problem</a:t>
                      </a:r>
                      <a:endParaRPr lang="zh-CN" alt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Kraken</a:t>
                      </a:r>
                      <a:r>
                        <a:rPr lang="en-US" altLang="zh-CN" sz="2000" baseline="30000" dirty="0" smtClean="0"/>
                        <a:t>[3]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Instead of read alignment, k-</a:t>
                      </a:r>
                      <a:r>
                        <a:rPr lang="en-US" altLang="zh-CN" sz="1800" dirty="0" err="1"/>
                        <a:t>mer</a:t>
                      </a:r>
                      <a:r>
                        <a:rPr lang="en-US" altLang="zh-CN" sz="1800" dirty="0"/>
                        <a:t> hashing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Speed at a cost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Kallisto</a:t>
                      </a:r>
                      <a:r>
                        <a:rPr lang="en-US" altLang="zh-CN" sz="2000" baseline="30000" dirty="0" smtClean="0"/>
                        <a:t>[4]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More accurate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Faster(“negligible”)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(currently</a:t>
                      </a:r>
                      <a:r>
                        <a:rPr lang="en-US" altLang="zh-CN" sz="1800" baseline="0" dirty="0"/>
                        <a:t> not found in the paper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003273" y="4675024"/>
            <a:ext cx="495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Other related work: </a:t>
            </a:r>
            <a:r>
              <a:rPr lang="en-US" altLang="zh-CN" sz="1350" dirty="0" err="1"/>
              <a:t>eXpress</a:t>
            </a:r>
            <a:r>
              <a:rPr lang="en-US" altLang="zh-CN" sz="1350" dirty="0"/>
              <a:t>, CLARK, </a:t>
            </a:r>
            <a:r>
              <a:rPr lang="en-US" altLang="zh-CN" sz="1350" dirty="0" err="1"/>
              <a:t>GASiC</a:t>
            </a:r>
            <a:r>
              <a:rPr lang="en-US" altLang="zh-CN" sz="1350" dirty="0"/>
              <a:t>, </a:t>
            </a:r>
            <a:r>
              <a:rPr lang="en-US" altLang="zh-CN" sz="1350" dirty="0" err="1"/>
              <a:t>GRAMMy</a:t>
            </a:r>
            <a:r>
              <a:rPr lang="en-US" altLang="zh-CN" sz="1350" dirty="0"/>
              <a:t>……</a:t>
            </a:r>
            <a:endParaRPr lang="zh-CN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561862" y="5229562"/>
            <a:ext cx="81369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[2]</a:t>
            </a:r>
            <a:r>
              <a:rPr lang="en-US" sz="1200" dirty="0" err="1" smtClean="0"/>
              <a:t>Huson</a:t>
            </a:r>
            <a:r>
              <a:rPr lang="en-US" sz="1200" dirty="0"/>
              <a:t>, D. H., Auch, A. F., Qi, J., and Schuster, S. C. (2007). MEGAN analysis of metagenomic data. Genome research, 17(3):377–386.</a:t>
            </a:r>
          </a:p>
          <a:p>
            <a:r>
              <a:rPr lang="en-US" sz="1200" dirty="0" smtClean="0"/>
              <a:t>[3]Wood</a:t>
            </a:r>
            <a:r>
              <a:rPr lang="en-US" sz="1200" dirty="0"/>
              <a:t>, D. E. and </a:t>
            </a:r>
            <a:r>
              <a:rPr lang="en-US" sz="1200" dirty="0" err="1"/>
              <a:t>Salzberg</a:t>
            </a:r>
            <a:r>
              <a:rPr lang="en-US" sz="1200" dirty="0"/>
              <a:t>, S. L. (2014). Kraken: ultrafast metagenomic sequence classiﬁcation using exact alignments. Genome Biology, 15(3):R46.</a:t>
            </a:r>
          </a:p>
          <a:p>
            <a:r>
              <a:rPr lang="en-US" sz="1200" dirty="0"/>
              <a:t> 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956-9336-4348-A465-84586CA5745D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7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4668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1942" y="689007"/>
            <a:ext cx="7886700" cy="1325563"/>
          </a:xfrm>
        </p:spPr>
        <p:txBody>
          <a:bodyPr/>
          <a:lstStyle/>
          <a:p>
            <a:r>
              <a:rPr lang="en-US" altLang="zh-CN" dirty="0" err="1"/>
              <a:t>Pseudoalignment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53950" y="1196752"/>
            <a:ext cx="7742684" cy="134760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Basic idea of </a:t>
            </a:r>
            <a:r>
              <a:rPr lang="en-US" dirty="0" err="1"/>
              <a:t>kallisto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pseudoalignment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15" y="2420888"/>
            <a:ext cx="3988346" cy="3907402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14D56-3C9A-4FAF-BF2C-8F7D93B6474A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8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5194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663277"/>
            <a:ext cx="7886700" cy="1325563"/>
          </a:xfrm>
        </p:spPr>
        <p:txBody>
          <a:bodyPr/>
          <a:lstStyle/>
          <a:p>
            <a:r>
              <a:rPr lang="en-US" altLang="zh-CN" dirty="0"/>
              <a:t>Methods and Results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2060848"/>
            <a:ext cx="8119814" cy="435133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 </a:t>
            </a:r>
            <a:r>
              <a:rPr lang="en-US" altLang="zh-CN" sz="2800" dirty="0"/>
              <a:t>Hypothesis</a:t>
            </a:r>
            <a:r>
              <a:rPr lang="zh-CN" altLang="en-US" sz="2800" dirty="0"/>
              <a:t> </a:t>
            </a:r>
            <a:r>
              <a:rPr lang="en-US" altLang="zh-CN" sz="2800" dirty="0"/>
              <a:t>test:</a:t>
            </a:r>
            <a:r>
              <a:rPr lang="zh-CN" altLang="en-US" sz="2800" dirty="0"/>
              <a:t> </a:t>
            </a:r>
            <a:r>
              <a:rPr lang="en-US" altLang="zh-CN" sz="2800" dirty="0"/>
              <a:t>RNA-</a:t>
            </a:r>
            <a:r>
              <a:rPr lang="en-US" altLang="zh-CN" sz="2800" dirty="0" err="1"/>
              <a:t>Seq</a:t>
            </a:r>
            <a:r>
              <a:rPr lang="en-US" altLang="zh-CN" sz="2800" dirty="0"/>
              <a:t> quantification can be applied in he metagenomics </a:t>
            </a:r>
            <a:r>
              <a:rPr lang="en-US" altLang="zh-CN" sz="2800" dirty="0" smtClean="0"/>
              <a:t>setting</a:t>
            </a:r>
            <a:r>
              <a:rPr lang="en-US" altLang="zh-CN" sz="2800" dirty="0"/>
              <a:t>.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evaluation:</a:t>
            </a:r>
            <a:r>
              <a:rPr lang="zh-CN" altLang="en-US" sz="2800" dirty="0"/>
              <a:t> </a:t>
            </a:r>
            <a:r>
              <a:rPr lang="en-US" altLang="zh-CN" sz="2800" dirty="0"/>
              <a:t>meta-</a:t>
            </a:r>
            <a:r>
              <a:rPr lang="en-US" altLang="zh-CN" sz="2800" dirty="0" err="1"/>
              <a:t>kallisto</a:t>
            </a:r>
            <a:r>
              <a:rPr lang="zh-CN" altLang="en-US" sz="2800" dirty="0"/>
              <a:t> </a:t>
            </a:r>
            <a:r>
              <a:rPr lang="en-US" altLang="zh-CN" sz="2800" dirty="0"/>
              <a:t>performs</a:t>
            </a:r>
            <a:r>
              <a:rPr lang="zh-CN" altLang="en-US" sz="2800" dirty="0"/>
              <a:t> </a:t>
            </a:r>
            <a:r>
              <a:rPr lang="en-US" altLang="zh-CN" sz="2800" dirty="0"/>
              <a:t>better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state-of-the-art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algorithms.</a:t>
            </a:r>
          </a:p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504C-2BC2-49DD-8693-47D90CFCB85F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9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31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7118</TotalTime>
  <Words>1243</Words>
  <Application>Microsoft Office PowerPoint</Application>
  <PresentationFormat>全屏显示(4:3)</PresentationFormat>
  <Paragraphs>226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Arial</vt:lpstr>
      <vt:lpstr>Diseño predeterminado</vt:lpstr>
      <vt:lpstr>Pseudoalignment  for Matagenomic Read Assignment</vt:lpstr>
      <vt:lpstr>Outline</vt:lpstr>
      <vt:lpstr>Introduction of metagenomes</vt:lpstr>
      <vt:lpstr>Introduction of metagenomes</vt:lpstr>
      <vt:lpstr>PowerPoint 演示文稿</vt:lpstr>
      <vt:lpstr>Apply RNA-Seq methodology to metagenomics </vt:lpstr>
      <vt:lpstr>Programs comparison</vt:lpstr>
      <vt:lpstr>Pseudoalignment </vt:lpstr>
      <vt:lpstr>Methods and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PowerPoint 演示文稿</vt:lpstr>
      <vt:lpstr>3. Conclusion</vt:lpstr>
      <vt:lpstr>3. Conclusion</vt:lpstr>
      <vt:lpstr>Question lists</vt:lpstr>
      <vt:lpstr>Question lists</vt:lpstr>
      <vt:lpstr>Question lists</vt:lpstr>
      <vt:lpstr>PowerPoint 演示文稿</vt:lpstr>
      <vt:lpstr>PowerPoint 演示文稿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CONG PENG</cp:lastModifiedBy>
  <cp:revision>664</cp:revision>
  <dcterms:created xsi:type="dcterms:W3CDTF">2010-05-23T14:28:12Z</dcterms:created>
  <dcterms:modified xsi:type="dcterms:W3CDTF">2017-05-16T05:10:56Z</dcterms:modified>
</cp:coreProperties>
</file>